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32004000"/>
  <p:notesSz cx="23317200" cy="32461200"/>
  <p:custDataLst>
    <p:tags r:id="rId4"/>
  </p:custDataLst>
  <p:defaultTextStyle>
    <a:defPPr>
      <a:defRPr lang="en-US"/>
    </a:defPPr>
    <a:lvl1pPr marL="0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90044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80088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70132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60176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50220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40264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30309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20353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150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310"/>
    <p:restoredTop sz="90881"/>
  </p:normalViewPr>
  <p:slideViewPr>
    <p:cSldViewPr>
      <p:cViewPr>
        <p:scale>
          <a:sx n="29" d="100"/>
          <a:sy n="29" d="100"/>
        </p:scale>
        <p:origin x="848" y="144"/>
      </p:cViewPr>
      <p:guideLst>
        <p:guide orient="horz" pos="10150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tags" Target="tags/tag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Software router</c:v>
                </c:pt>
              </c:strCache>
            </c:strRef>
          </c:tx>
          <c:spPr>
            <a:ln w="63500" cap="rnd">
              <a:solidFill>
                <a:srgbClr val="0000FF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rgbClr val="3366FF"/>
              </a:solidFill>
              <a:ln w="9525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599888851189292"/>
                  <c:y val="0.0625627719838251"/>
                </c:manualLayout>
              </c:layout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SNAP</a:t>
                    </a:r>
                  </a:p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(Active Packets)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131649331352155"/>
                  <c:y val="0.0682736594310022"/>
                </c:manualLayout>
              </c:layout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Click</a:t>
                    </a:r>
                  </a:p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(CPU)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233544711071592"/>
                  <c:y val="0.0739845468781794"/>
                </c:manualLayout>
              </c:layout>
              <c:tx>
                <c:rich>
                  <a:bodyPr/>
                  <a:lstStyle/>
                  <a:p>
                    <a:r>
                      <a:rPr lang="is-I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IXP 2400</a:t>
                    </a:r>
                  </a:p>
                  <a:p>
                    <a:r>
                      <a:rPr lang="is-I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(NPU)</a:t>
                    </a:r>
                    <a:endParaRPr lang="is-IS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879082071951784"/>
                  <c:y val="0.0779449732162605"/>
                </c:manualLayout>
              </c:layout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RouteBricks</a:t>
                    </a:r>
                  </a:p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(multi-core)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781579045883925"/>
                  <c:y val="0.0636788948696414"/>
                </c:manualLayout>
              </c:layout>
              <c:tx>
                <c:rich>
                  <a:bodyPr/>
                  <a:lstStyle/>
                  <a:p>
                    <a:r>
                      <a:rPr lang="en-US" sz="160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PacketShader </a:t>
                    </a:r>
                  </a:p>
                  <a:p>
                    <a:r>
                      <a:rPr lang="en-US" sz="160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(GPU)</a:t>
                    </a:r>
                    <a:endParaRPr lang="en-US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4-34EC-4EE5-9F71-91F8806C0B04}"/>
                </c:ext>
                <c:ext xmlns:c15="http://schemas.microsoft.com/office/drawing/2012/chart" uri="{CE6537A1-D6FC-4f65-9D91-7224C49458BB}">
                  <c15:layout>
                    <c:manualLayout>
                      <c:w val="0.136903303093452"/>
                      <c:h val="0.144369010154199"/>
                    </c:manualLayout>
                  </c15:layout>
                </c:ext>
              </c:extLst>
            </c:dLbl>
            <c:dLbl>
              <c:idx val="7"/>
              <c:layout>
                <c:manualLayout>
                  <c:x val="-0.000341945865169374"/>
                  <c:y val="0.113931201183205"/>
                </c:manualLayout>
              </c:layout>
              <c:tx>
                <c:rich>
                  <a:bodyPr/>
                  <a:lstStyle/>
                  <a:p>
                    <a:r>
                      <a:rPr lang="en-US" sz="1600" dirty="0" err="1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SoftNIC</a:t>
                    </a:r>
                    <a:endParaRPr lang="en-US" sz="1600" dirty="0" smtClean="0">
                      <a:solidFill>
                        <a:schemeClr val="bg2">
                          <a:lumMod val="50000"/>
                        </a:schemeClr>
                      </a:solidFill>
                    </a:endParaRPr>
                  </a:p>
                  <a:p>
                    <a:r>
                      <a:rPr lang="en-US" sz="1600" dirty="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(multi-core)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1600">
                    <a:solidFill>
                      <a:schemeClr val="bg2">
                        <a:lumMod val="50000"/>
                      </a:schemeClr>
                    </a:solidFill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Sheet1!$A$2:$A$9</c:f>
              <c:numCache>
                <c:formatCode>General</c:formatCode>
                <c:ptCount val="8"/>
                <c:pt idx="0">
                  <c:v>1999.0</c:v>
                </c:pt>
                <c:pt idx="1">
                  <c:v>2000.0</c:v>
                </c:pt>
                <c:pt idx="2">
                  <c:v>2002.0</c:v>
                </c:pt>
                <c:pt idx="3">
                  <c:v>2004.0</c:v>
                </c:pt>
                <c:pt idx="4">
                  <c:v>2007.0</c:v>
                </c:pt>
                <c:pt idx="5">
                  <c:v>2009.0</c:v>
                </c:pt>
                <c:pt idx="6">
                  <c:v>2010.0</c:v>
                </c:pt>
                <c:pt idx="7">
                  <c:v>2014.0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0.1</c:v>
                </c:pt>
                <c:pt idx="1">
                  <c:v>0.17</c:v>
                </c:pt>
                <c:pt idx="2">
                  <c:v>4.0</c:v>
                </c:pt>
                <c:pt idx="5">
                  <c:v>35.0</c:v>
                </c:pt>
                <c:pt idx="6">
                  <c:v>40.0</c:v>
                </c:pt>
                <c:pt idx="7">
                  <c:v>100.0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34EC-4EE5-9F71-91F8806C0B04}"/>
            </c:ext>
          </c:extLst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Hardware router</c:v>
                </c:pt>
              </c:strCache>
            </c:strRef>
          </c:tx>
          <c:spPr>
            <a:ln w="63500" cap="rnd">
              <a:solidFill>
                <a:srgbClr val="99162D"/>
              </a:solidFill>
              <a:round/>
            </a:ln>
            <a:effectLst/>
          </c:spPr>
          <c:marker>
            <c:symbol val="square"/>
            <c:size val="10"/>
            <c:spPr>
              <a:solidFill>
                <a:srgbClr val="FF6666"/>
              </a:solidFill>
              <a:ln w="9525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Catalyst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123236116866971"/>
                  <c:y val="-0.0615204226056711"/>
                </c:manualLayout>
              </c:layout>
              <c:tx>
                <c:rich>
                  <a:bodyPr/>
                  <a:lstStyle/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Broadcom</a:t>
                    </a:r>
                  </a:p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5670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8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rgbClr val="767171"/>
                        </a:solidFill>
                      </a:rPr>
                      <a:t>Scorpion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9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/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rgbClr val="767171"/>
                        </a:solidFill>
                      </a:rPr>
                      <a:t>Trident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A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/>
              <c:tx>
                <c:rich>
                  <a:bodyPr/>
                  <a:lstStyle/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Tomahawk</a:t>
                    </a:r>
                    <a:endParaRPr lang="en-US" dirty="0" smtClean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B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1600">
                    <a:solidFill>
                      <a:srgbClr val="767171"/>
                    </a:solidFill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Sheet1!$A$2:$A$9</c:f>
              <c:numCache>
                <c:formatCode>General</c:formatCode>
                <c:ptCount val="8"/>
                <c:pt idx="0">
                  <c:v>1999.0</c:v>
                </c:pt>
                <c:pt idx="1">
                  <c:v>2000.0</c:v>
                </c:pt>
                <c:pt idx="2">
                  <c:v>2002.0</c:v>
                </c:pt>
                <c:pt idx="3">
                  <c:v>2004.0</c:v>
                </c:pt>
                <c:pt idx="4">
                  <c:v>2007.0</c:v>
                </c:pt>
                <c:pt idx="5">
                  <c:v>2009.0</c:v>
                </c:pt>
                <c:pt idx="6">
                  <c:v>2010.0</c:v>
                </c:pt>
                <c:pt idx="7">
                  <c:v>2014.0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32.0</c:v>
                </c:pt>
                <c:pt idx="3">
                  <c:v>80.0</c:v>
                </c:pt>
                <c:pt idx="4">
                  <c:v>240.0</c:v>
                </c:pt>
                <c:pt idx="6">
                  <c:v>640.0</c:v>
                </c:pt>
                <c:pt idx="7">
                  <c:v>3200.0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C-34EC-4EE5-9F71-91F8806C0B0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10241744"/>
        <c:axId val="2108363808"/>
      </c:lineChart>
      <c:catAx>
        <c:axId val="2110241744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2000">
                    <a:latin typeface="Seravek"/>
                    <a:cs typeface="Seravek"/>
                  </a:defRPr>
                </a:pPr>
                <a:r>
                  <a:rPr lang="en-US" sz="2000" dirty="0">
                    <a:latin typeface="Gadugi" charset="0"/>
                    <a:cs typeface="Gadugi" charset="0"/>
                  </a:rPr>
                  <a:t>Year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2108363808"/>
        <c:crosses val="autoZero"/>
        <c:auto val="1"/>
        <c:lblAlgn val="ctr"/>
        <c:lblOffset val="100"/>
        <c:noMultiLvlLbl val="0"/>
      </c:catAx>
      <c:valAx>
        <c:axId val="2108363808"/>
        <c:scaling>
          <c:logBase val="10.0"/>
          <c:orientation val="minMax"/>
          <c:min val="0.0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2000">
                    <a:latin typeface="Seravek"/>
                    <a:cs typeface="Seravek"/>
                  </a:defRPr>
                </a:pPr>
                <a:r>
                  <a:rPr lang="en-US" sz="2000" dirty="0" err="1">
                    <a:latin typeface="Gadugi" charset="0"/>
                    <a:cs typeface="Gadugi" charset="0"/>
                  </a:rPr>
                  <a:t>Gbit</a:t>
                </a:r>
                <a:r>
                  <a:rPr lang="en-US" sz="2000" dirty="0">
                    <a:latin typeface="Gadugi" charset="0"/>
                    <a:cs typeface="Gadugi" charset="0"/>
                  </a:rPr>
                  <a:t>/s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2110241744"/>
        <c:crosses val="autoZero"/>
        <c:crossBetween val="between"/>
      </c:valAx>
      <c:spPr>
        <a:noFill/>
        <a:ln>
          <a:solidFill>
            <a:schemeClr val="bg2">
              <a:lumMod val="90000"/>
            </a:schemeClr>
          </a:solidFill>
        </a:ln>
        <a:effectLst/>
      </c:spPr>
    </c:plotArea>
    <c:legend>
      <c:legendPos val="t"/>
      <c:layout>
        <c:manualLayout>
          <c:xMode val="edge"/>
          <c:yMode val="edge"/>
          <c:x val="0.69191874655091"/>
          <c:y val="0.495975134003616"/>
          <c:w val="0.288512693134399"/>
          <c:h val="0.185857712907838"/>
        </c:manualLayout>
      </c:layout>
      <c:overlay val="1"/>
      <c:spPr>
        <a:noFill/>
        <a:ln>
          <a:noFill/>
        </a:ln>
        <a:effectLst/>
      </c:spPr>
      <c:txPr>
        <a:bodyPr rot="0" vert="horz"/>
        <a:lstStyle/>
        <a:p>
          <a:pPr>
            <a:defRPr sz="2000"/>
          </a:pPr>
          <a:endParaRPr lang="en-US"/>
        </a:p>
      </c:txPr>
    </c:legend>
    <c:plotVisOnly val="1"/>
    <c:dispBlanksAs val="span"/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tiff>
</file>

<file path=ppt/media/image13.tiff>
</file>

<file path=ppt/media/image2.png>
</file>

<file path=ppt/media/image3.jpe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0104438" cy="1627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3208000" y="0"/>
            <a:ext cx="10104438" cy="1627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A9597E-C827-1E4D-8E79-6304D05181A1}" type="datetimeFigureOut">
              <a:rPr lang="en-US" smtClean="0"/>
              <a:t>7/9/16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24563" y="4057650"/>
            <a:ext cx="11268075" cy="109553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332038" y="15622588"/>
            <a:ext cx="18653125" cy="127809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0834013"/>
            <a:ext cx="10104438" cy="1627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3208000" y="30834013"/>
            <a:ext cx="10104438" cy="1627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C7123-2BF6-5E4C-BE25-C442369D4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46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9942003"/>
            <a:ext cx="27980640" cy="68601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8135600"/>
            <a:ext cx="23042880" cy="8178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0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157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236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31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39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247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4551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6630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021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22402821"/>
            <a:ext cx="19751040" cy="2644780"/>
          </a:xfrm>
        </p:spPr>
        <p:txBody>
          <a:bodyPr anchor="b"/>
          <a:lstStyle>
            <a:lvl1pPr algn="l">
              <a:defRPr sz="5258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2859619"/>
            <a:ext cx="19751040" cy="19202400"/>
          </a:xfrm>
        </p:spPr>
        <p:txBody>
          <a:bodyPr/>
          <a:lstStyle>
            <a:lvl1pPr marL="0" indent="0">
              <a:buNone/>
              <a:defRPr sz="8436"/>
            </a:lvl1pPr>
            <a:lvl2pPr marL="1207878" indent="0">
              <a:buNone/>
              <a:defRPr sz="7396"/>
            </a:lvl2pPr>
            <a:lvl3pPr marL="2415758" indent="0">
              <a:buNone/>
              <a:defRPr sz="6356"/>
            </a:lvl3pPr>
            <a:lvl4pPr marL="3623637" indent="0">
              <a:buNone/>
              <a:defRPr sz="5258"/>
            </a:lvl4pPr>
            <a:lvl5pPr marL="4831517" indent="0">
              <a:buNone/>
              <a:defRPr sz="5258"/>
            </a:lvl5pPr>
            <a:lvl6pPr marL="6039394" indent="0">
              <a:buNone/>
              <a:defRPr sz="5258"/>
            </a:lvl6pPr>
            <a:lvl7pPr marL="7247272" indent="0">
              <a:buNone/>
              <a:defRPr sz="5258"/>
            </a:lvl7pPr>
            <a:lvl8pPr marL="8455153" indent="0">
              <a:buNone/>
              <a:defRPr sz="5258"/>
            </a:lvl8pPr>
            <a:lvl9pPr marL="9663030" indent="0">
              <a:buNone/>
              <a:defRPr sz="5258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25047582"/>
            <a:ext cx="19751040" cy="3756022"/>
          </a:xfrm>
        </p:spPr>
        <p:txBody>
          <a:bodyPr/>
          <a:lstStyle>
            <a:lvl1pPr marL="0" indent="0">
              <a:buNone/>
              <a:defRPr sz="3698"/>
            </a:lvl1pPr>
            <a:lvl2pPr marL="1207878" indent="0">
              <a:buNone/>
              <a:defRPr sz="3178"/>
            </a:lvl2pPr>
            <a:lvl3pPr marL="2415758" indent="0">
              <a:buNone/>
              <a:defRPr sz="2658"/>
            </a:lvl3pPr>
            <a:lvl4pPr marL="3623637" indent="0">
              <a:buNone/>
              <a:defRPr sz="2369"/>
            </a:lvl4pPr>
            <a:lvl5pPr marL="4831517" indent="0">
              <a:buNone/>
              <a:defRPr sz="2369"/>
            </a:lvl5pPr>
            <a:lvl6pPr marL="6039394" indent="0">
              <a:buNone/>
              <a:defRPr sz="2369"/>
            </a:lvl6pPr>
            <a:lvl7pPr marL="7247272" indent="0">
              <a:buNone/>
              <a:defRPr sz="2369"/>
            </a:lvl7pPr>
            <a:lvl8pPr marL="8455153" indent="0">
              <a:buNone/>
              <a:defRPr sz="2369"/>
            </a:lvl8pPr>
            <a:lvl9pPr marL="9663030" indent="0">
              <a:buNone/>
              <a:defRPr sz="2369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857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41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1281662"/>
            <a:ext cx="7406640" cy="27307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1281662"/>
            <a:ext cx="21671280" cy="2730711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32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22402800" y="3452186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22402800" y="23669625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2" name="Rounded Rectangle 11"/>
          <p:cNvSpPr/>
          <p:nvPr userDrawn="1"/>
        </p:nvSpPr>
        <p:spPr>
          <a:xfrm>
            <a:off x="22434884" y="13595997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6" name="Rounded Rectangle 15"/>
          <p:cNvSpPr/>
          <p:nvPr userDrawn="1"/>
        </p:nvSpPr>
        <p:spPr>
          <a:xfrm>
            <a:off x="838200" y="3382002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838200" y="23599442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8" name="Rounded Rectangle 17"/>
          <p:cNvSpPr/>
          <p:nvPr userDrawn="1"/>
        </p:nvSpPr>
        <p:spPr>
          <a:xfrm>
            <a:off x="870284" y="13525813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9" name="Rounded Rectangle 18"/>
          <p:cNvSpPr/>
          <p:nvPr userDrawn="1"/>
        </p:nvSpPr>
        <p:spPr>
          <a:xfrm>
            <a:off x="11620500" y="3452186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20" name="Rounded Rectangle 19"/>
          <p:cNvSpPr/>
          <p:nvPr userDrawn="1"/>
        </p:nvSpPr>
        <p:spPr>
          <a:xfrm>
            <a:off x="11620500" y="23669625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21" name="Rounded Rectangle 20"/>
          <p:cNvSpPr/>
          <p:nvPr userDrawn="1"/>
        </p:nvSpPr>
        <p:spPr>
          <a:xfrm>
            <a:off x="11652584" y="13595997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42" name="Title 41"/>
          <p:cNvSpPr>
            <a:spLocks noGrp="1"/>
          </p:cNvSpPr>
          <p:nvPr>
            <p:ph type="title" hasCustomPrompt="1"/>
          </p:nvPr>
        </p:nvSpPr>
        <p:spPr>
          <a:xfrm>
            <a:off x="1639904" y="717569"/>
            <a:ext cx="29626560" cy="106044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Heading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87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599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6" y="20565534"/>
            <a:ext cx="27980640" cy="6356350"/>
          </a:xfrm>
        </p:spPr>
        <p:txBody>
          <a:bodyPr anchor="t"/>
          <a:lstStyle>
            <a:lvl1pPr algn="l">
              <a:defRPr sz="10578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6" y="13564670"/>
            <a:ext cx="27980640" cy="7000872"/>
          </a:xfrm>
        </p:spPr>
        <p:txBody>
          <a:bodyPr anchor="b"/>
          <a:lstStyle>
            <a:lvl1pPr marL="0" indent="0">
              <a:buNone/>
              <a:defRPr sz="5258">
                <a:solidFill>
                  <a:schemeClr val="tx1">
                    <a:tint val="75000"/>
                  </a:schemeClr>
                </a:solidFill>
              </a:defRPr>
            </a:lvl1pPr>
            <a:lvl2pPr marL="1207878" indent="0">
              <a:buNone/>
              <a:defRPr sz="4738">
                <a:solidFill>
                  <a:schemeClr val="tx1">
                    <a:tint val="75000"/>
                  </a:schemeClr>
                </a:solidFill>
              </a:defRPr>
            </a:lvl2pPr>
            <a:lvl3pPr marL="2415758" indent="0">
              <a:buNone/>
              <a:defRPr sz="4218">
                <a:solidFill>
                  <a:schemeClr val="tx1">
                    <a:tint val="75000"/>
                  </a:schemeClr>
                </a:solidFill>
              </a:defRPr>
            </a:lvl3pPr>
            <a:lvl4pPr marL="3623637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4pPr>
            <a:lvl5pPr marL="4831517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5pPr>
            <a:lvl6pPr marL="6039394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6pPr>
            <a:lvl7pPr marL="7247272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7pPr>
            <a:lvl8pPr marL="8455153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8pPr>
            <a:lvl9pPr marL="9663030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223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7467612"/>
            <a:ext cx="14538960" cy="21121159"/>
          </a:xfrm>
        </p:spPr>
        <p:txBody>
          <a:bodyPr/>
          <a:lstStyle>
            <a:lvl1pPr>
              <a:defRPr sz="7396"/>
            </a:lvl1pPr>
            <a:lvl2pPr>
              <a:defRPr sz="6356"/>
            </a:lvl2pPr>
            <a:lvl3pPr>
              <a:defRPr sz="5258"/>
            </a:lvl3pPr>
            <a:lvl4pPr>
              <a:defRPr sz="4738"/>
            </a:lvl4pPr>
            <a:lvl5pPr>
              <a:defRPr sz="4738"/>
            </a:lvl5pPr>
            <a:lvl6pPr>
              <a:defRPr sz="4738"/>
            </a:lvl6pPr>
            <a:lvl7pPr>
              <a:defRPr sz="4738"/>
            </a:lvl7pPr>
            <a:lvl8pPr>
              <a:defRPr sz="4738"/>
            </a:lvl8pPr>
            <a:lvl9pPr>
              <a:defRPr sz="473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7467612"/>
            <a:ext cx="14538960" cy="21121159"/>
          </a:xfrm>
        </p:spPr>
        <p:txBody>
          <a:bodyPr/>
          <a:lstStyle>
            <a:lvl1pPr>
              <a:defRPr sz="7396"/>
            </a:lvl1pPr>
            <a:lvl2pPr>
              <a:defRPr sz="6356"/>
            </a:lvl2pPr>
            <a:lvl3pPr>
              <a:defRPr sz="5258"/>
            </a:lvl3pPr>
            <a:lvl4pPr>
              <a:defRPr sz="4738"/>
            </a:lvl4pPr>
            <a:lvl5pPr>
              <a:defRPr sz="4738"/>
            </a:lvl5pPr>
            <a:lvl6pPr>
              <a:defRPr sz="4738"/>
            </a:lvl6pPr>
            <a:lvl7pPr>
              <a:defRPr sz="4738"/>
            </a:lvl7pPr>
            <a:lvl8pPr>
              <a:defRPr sz="4738"/>
            </a:lvl8pPr>
            <a:lvl9pPr>
              <a:defRPr sz="473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78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50" y="7163874"/>
            <a:ext cx="14544677" cy="2985556"/>
          </a:xfrm>
        </p:spPr>
        <p:txBody>
          <a:bodyPr anchor="b"/>
          <a:lstStyle>
            <a:lvl1pPr marL="0" indent="0">
              <a:buNone/>
              <a:defRPr sz="6356" b="1"/>
            </a:lvl1pPr>
            <a:lvl2pPr marL="1207878" indent="0">
              <a:buNone/>
              <a:defRPr sz="5258" b="1"/>
            </a:lvl2pPr>
            <a:lvl3pPr marL="2415758" indent="0">
              <a:buNone/>
              <a:defRPr sz="4738" b="1"/>
            </a:lvl3pPr>
            <a:lvl4pPr marL="3623637" indent="0">
              <a:buNone/>
              <a:defRPr sz="4218" b="1"/>
            </a:lvl4pPr>
            <a:lvl5pPr marL="4831517" indent="0">
              <a:buNone/>
              <a:defRPr sz="4218" b="1"/>
            </a:lvl5pPr>
            <a:lvl6pPr marL="6039394" indent="0">
              <a:buNone/>
              <a:defRPr sz="4218" b="1"/>
            </a:lvl6pPr>
            <a:lvl7pPr marL="7247272" indent="0">
              <a:buNone/>
              <a:defRPr sz="4218" b="1"/>
            </a:lvl7pPr>
            <a:lvl8pPr marL="8455153" indent="0">
              <a:buNone/>
              <a:defRPr sz="4218" b="1"/>
            </a:lvl8pPr>
            <a:lvl9pPr marL="9663030" indent="0">
              <a:buNone/>
              <a:defRPr sz="421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50" y="10149421"/>
            <a:ext cx="14544677" cy="18439344"/>
          </a:xfrm>
        </p:spPr>
        <p:txBody>
          <a:bodyPr/>
          <a:lstStyle>
            <a:lvl1pPr>
              <a:defRPr sz="6356"/>
            </a:lvl1pPr>
            <a:lvl2pPr>
              <a:defRPr sz="5258"/>
            </a:lvl2pPr>
            <a:lvl3pPr>
              <a:defRPr sz="4738"/>
            </a:lvl3pPr>
            <a:lvl4pPr>
              <a:defRPr sz="4218"/>
            </a:lvl4pPr>
            <a:lvl5pPr>
              <a:defRPr sz="4218"/>
            </a:lvl5pPr>
            <a:lvl6pPr>
              <a:defRPr sz="4218"/>
            </a:lvl6pPr>
            <a:lvl7pPr>
              <a:defRPr sz="4218"/>
            </a:lvl7pPr>
            <a:lvl8pPr>
              <a:defRPr sz="4218"/>
            </a:lvl8pPr>
            <a:lvl9pPr>
              <a:defRPr sz="421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7163874"/>
            <a:ext cx="14550390" cy="2985556"/>
          </a:xfrm>
        </p:spPr>
        <p:txBody>
          <a:bodyPr anchor="b"/>
          <a:lstStyle>
            <a:lvl1pPr marL="0" indent="0">
              <a:buNone/>
              <a:defRPr sz="6356" b="1"/>
            </a:lvl1pPr>
            <a:lvl2pPr marL="1207878" indent="0">
              <a:buNone/>
              <a:defRPr sz="5258" b="1"/>
            </a:lvl2pPr>
            <a:lvl3pPr marL="2415758" indent="0">
              <a:buNone/>
              <a:defRPr sz="4738" b="1"/>
            </a:lvl3pPr>
            <a:lvl4pPr marL="3623637" indent="0">
              <a:buNone/>
              <a:defRPr sz="4218" b="1"/>
            </a:lvl4pPr>
            <a:lvl5pPr marL="4831517" indent="0">
              <a:buNone/>
              <a:defRPr sz="4218" b="1"/>
            </a:lvl5pPr>
            <a:lvl6pPr marL="6039394" indent="0">
              <a:buNone/>
              <a:defRPr sz="4218" b="1"/>
            </a:lvl6pPr>
            <a:lvl7pPr marL="7247272" indent="0">
              <a:buNone/>
              <a:defRPr sz="4218" b="1"/>
            </a:lvl7pPr>
            <a:lvl8pPr marL="8455153" indent="0">
              <a:buNone/>
              <a:defRPr sz="4218" b="1"/>
            </a:lvl8pPr>
            <a:lvl9pPr marL="9663030" indent="0">
              <a:buNone/>
              <a:defRPr sz="421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10149421"/>
            <a:ext cx="14550390" cy="18439344"/>
          </a:xfrm>
        </p:spPr>
        <p:txBody>
          <a:bodyPr/>
          <a:lstStyle>
            <a:lvl1pPr>
              <a:defRPr sz="6356"/>
            </a:lvl1pPr>
            <a:lvl2pPr>
              <a:defRPr sz="5258"/>
            </a:lvl2pPr>
            <a:lvl3pPr>
              <a:defRPr sz="4738"/>
            </a:lvl3pPr>
            <a:lvl4pPr>
              <a:defRPr sz="4218"/>
            </a:lvl4pPr>
            <a:lvl5pPr>
              <a:defRPr sz="4218"/>
            </a:lvl5pPr>
            <a:lvl6pPr>
              <a:defRPr sz="4218"/>
            </a:lvl6pPr>
            <a:lvl7pPr>
              <a:defRPr sz="4218"/>
            </a:lvl7pPr>
            <a:lvl8pPr>
              <a:defRPr sz="4218"/>
            </a:lvl8pPr>
            <a:lvl9pPr>
              <a:defRPr sz="421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41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96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7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56" y="1274231"/>
            <a:ext cx="10829927" cy="5422900"/>
          </a:xfrm>
        </p:spPr>
        <p:txBody>
          <a:bodyPr anchor="b"/>
          <a:lstStyle>
            <a:lvl1pPr algn="l">
              <a:defRPr sz="5258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1274256"/>
            <a:ext cx="18402300" cy="27314530"/>
          </a:xfrm>
        </p:spPr>
        <p:txBody>
          <a:bodyPr/>
          <a:lstStyle>
            <a:lvl1pPr>
              <a:defRPr sz="8436"/>
            </a:lvl1pPr>
            <a:lvl2pPr>
              <a:defRPr sz="7396"/>
            </a:lvl2pPr>
            <a:lvl3pPr>
              <a:defRPr sz="6356"/>
            </a:lvl3pPr>
            <a:lvl4pPr>
              <a:defRPr sz="5258"/>
            </a:lvl4pPr>
            <a:lvl5pPr>
              <a:defRPr sz="5258"/>
            </a:lvl5pPr>
            <a:lvl6pPr>
              <a:defRPr sz="5258"/>
            </a:lvl6pPr>
            <a:lvl7pPr>
              <a:defRPr sz="5258"/>
            </a:lvl7pPr>
            <a:lvl8pPr>
              <a:defRPr sz="5258"/>
            </a:lvl8pPr>
            <a:lvl9pPr>
              <a:defRPr sz="525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56" y="6697156"/>
            <a:ext cx="10829927" cy="21891630"/>
          </a:xfrm>
        </p:spPr>
        <p:txBody>
          <a:bodyPr/>
          <a:lstStyle>
            <a:lvl1pPr marL="0" indent="0">
              <a:buNone/>
              <a:defRPr sz="3698"/>
            </a:lvl1pPr>
            <a:lvl2pPr marL="1207878" indent="0">
              <a:buNone/>
              <a:defRPr sz="3178"/>
            </a:lvl2pPr>
            <a:lvl3pPr marL="2415758" indent="0">
              <a:buNone/>
              <a:defRPr sz="2658"/>
            </a:lvl3pPr>
            <a:lvl4pPr marL="3623637" indent="0">
              <a:buNone/>
              <a:defRPr sz="2369"/>
            </a:lvl4pPr>
            <a:lvl5pPr marL="4831517" indent="0">
              <a:buNone/>
              <a:defRPr sz="2369"/>
            </a:lvl5pPr>
            <a:lvl6pPr marL="6039394" indent="0">
              <a:buNone/>
              <a:defRPr sz="2369"/>
            </a:lvl6pPr>
            <a:lvl7pPr marL="7247272" indent="0">
              <a:buNone/>
              <a:defRPr sz="2369"/>
            </a:lvl7pPr>
            <a:lvl8pPr marL="8455153" indent="0">
              <a:buNone/>
              <a:defRPr sz="2369"/>
            </a:lvl8pPr>
            <a:lvl9pPr marL="9663030" indent="0">
              <a:buNone/>
              <a:defRPr sz="2369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18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vmlDrawing" Target="../drawings/vmlDrawing1.vml"/><Relationship Id="rId15" Type="http://schemas.openxmlformats.org/officeDocument/2006/relationships/tags" Target="../tags/tag2.xml"/><Relationship Id="rId16" Type="http://schemas.openxmlformats.org/officeDocument/2006/relationships/oleObject" Target="../embeddings/oleObject1.bin"/><Relationship Id="rId17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2173571479"/>
              </p:ext>
            </p:extLst>
          </p:nvPr>
        </p:nvGraphicFramePr>
        <p:xfrm>
          <a:off x="2417" y="993"/>
          <a:ext cx="2381" cy="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9" name="think-cell Slide" r:id="rId16" imgW="270" imgH="270" progId="TCLayout.ActiveDocument.1">
                  <p:embed/>
                </p:oleObj>
              </mc:Choice>
              <mc:Fallback>
                <p:oleObj name="think-cell Slide" r:id="rId1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417" y="993"/>
                        <a:ext cx="2381" cy="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1281644"/>
            <a:ext cx="29626560" cy="5334000"/>
          </a:xfrm>
          <a:prstGeom prst="rect">
            <a:avLst/>
          </a:prstGeom>
        </p:spPr>
        <p:txBody>
          <a:bodyPr vert="horz" lIns="418009" tIns="209004" rIns="418009" bIns="20900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7467612"/>
            <a:ext cx="29626560" cy="21121159"/>
          </a:xfrm>
          <a:prstGeom prst="rect">
            <a:avLst/>
          </a:prstGeom>
        </p:spPr>
        <p:txBody>
          <a:bodyPr vert="horz" lIns="418009" tIns="209004" rIns="418009" bIns="20900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9662984"/>
            <a:ext cx="7680960" cy="1703919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l">
              <a:defRPr sz="31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9662984"/>
            <a:ext cx="10424160" cy="1703919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ctr">
              <a:defRPr sz="31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9662984"/>
            <a:ext cx="7680960" cy="1703919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r">
              <a:defRPr sz="31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31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txStyles>
    <p:titleStyle>
      <a:lvl1pPr algn="ctr" defTabSz="2415758" rtl="0" eaLnBrk="1" latinLnBrk="0" hangingPunct="1">
        <a:spcBef>
          <a:spcPct val="0"/>
        </a:spcBef>
        <a:buNone/>
        <a:defRPr sz="116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5911" indent="-905911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8436" kern="1200">
          <a:solidFill>
            <a:schemeClr val="tx1"/>
          </a:solidFill>
          <a:latin typeface="+mn-lt"/>
          <a:ea typeface="+mn-ea"/>
          <a:cs typeface="+mn-cs"/>
        </a:defRPr>
      </a:lvl1pPr>
      <a:lvl2pPr marL="1962802" indent="-754925" algn="l" defTabSz="2415758" rtl="0" eaLnBrk="1" latinLnBrk="0" hangingPunct="1">
        <a:spcBef>
          <a:spcPct val="20000"/>
        </a:spcBef>
        <a:buFont typeface="Arial" panose="020B0604020202020204" pitchFamily="34" charset="0"/>
        <a:buChar char="–"/>
        <a:defRPr sz="7396" kern="1200">
          <a:solidFill>
            <a:schemeClr val="tx1"/>
          </a:solidFill>
          <a:latin typeface="+mn-lt"/>
          <a:ea typeface="+mn-ea"/>
          <a:cs typeface="+mn-cs"/>
        </a:defRPr>
      </a:lvl2pPr>
      <a:lvl3pPr marL="3019698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6356" kern="1200">
          <a:solidFill>
            <a:schemeClr val="tx1"/>
          </a:solidFill>
          <a:latin typeface="+mn-lt"/>
          <a:ea typeface="+mn-ea"/>
          <a:cs typeface="+mn-cs"/>
        </a:defRPr>
      </a:lvl3pPr>
      <a:lvl4pPr marL="4227579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–"/>
        <a:defRPr sz="5258" kern="1200">
          <a:solidFill>
            <a:schemeClr val="tx1"/>
          </a:solidFill>
          <a:latin typeface="+mn-lt"/>
          <a:ea typeface="+mn-ea"/>
          <a:cs typeface="+mn-cs"/>
        </a:defRPr>
      </a:lvl4pPr>
      <a:lvl5pPr marL="5435456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»"/>
        <a:defRPr sz="5258" kern="1200">
          <a:solidFill>
            <a:schemeClr val="tx1"/>
          </a:solidFill>
          <a:latin typeface="+mn-lt"/>
          <a:ea typeface="+mn-ea"/>
          <a:cs typeface="+mn-cs"/>
        </a:defRPr>
      </a:lvl5pPr>
      <a:lvl6pPr marL="6643333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5258" kern="1200">
          <a:solidFill>
            <a:schemeClr val="tx1"/>
          </a:solidFill>
          <a:latin typeface="+mn-lt"/>
          <a:ea typeface="+mn-ea"/>
          <a:cs typeface="+mn-cs"/>
        </a:defRPr>
      </a:lvl6pPr>
      <a:lvl7pPr marL="7851213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5258" kern="1200">
          <a:solidFill>
            <a:schemeClr val="tx1"/>
          </a:solidFill>
          <a:latin typeface="+mn-lt"/>
          <a:ea typeface="+mn-ea"/>
          <a:cs typeface="+mn-cs"/>
        </a:defRPr>
      </a:lvl7pPr>
      <a:lvl8pPr marL="9059092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5258" kern="1200">
          <a:solidFill>
            <a:schemeClr val="tx1"/>
          </a:solidFill>
          <a:latin typeface="+mn-lt"/>
          <a:ea typeface="+mn-ea"/>
          <a:cs typeface="+mn-cs"/>
        </a:defRPr>
      </a:lvl8pPr>
      <a:lvl9pPr marL="10266973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52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1pPr>
      <a:lvl2pPr marL="1207878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2pPr>
      <a:lvl3pPr marL="2415758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3pPr>
      <a:lvl4pPr marL="3623637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4pPr>
      <a:lvl5pPr marL="4831517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5pPr>
      <a:lvl6pPr marL="6039394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6pPr>
      <a:lvl7pPr marL="7247272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7pPr>
      <a:lvl8pPr marL="8455153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8pPr>
      <a:lvl9pPr marL="9663030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tiff"/><Relationship Id="rId14" Type="http://schemas.openxmlformats.org/officeDocument/2006/relationships/image" Target="../media/image13.tif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chart" Target="../charts/chart1.xml"/><Relationship Id="rId8" Type="http://schemas.openxmlformats.org/officeDocument/2006/relationships/image" Target="../media/image7.tiff"/><Relationship Id="rId9" Type="http://schemas.openxmlformats.org/officeDocument/2006/relationships/image" Target="../media/image8.png"/><Relationship Id="rId10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6250002" y="493342"/>
            <a:ext cx="2070663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Abstractions for programming line-rate switches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226" y="3647403"/>
            <a:ext cx="3844684" cy="9350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6685" y="3647417"/>
            <a:ext cx="3051588" cy="102514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0" y="3409349"/>
            <a:ext cx="3365668" cy="147617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6132" y="3677703"/>
            <a:ext cx="2679868" cy="74405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847" y="3276600"/>
            <a:ext cx="2412413" cy="1891949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870943" y="5319317"/>
            <a:ext cx="10692579" cy="3964803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870956" y="6084975"/>
            <a:ext cx="10446819" cy="2500306"/>
          </a:xfrm>
          <a:prstGeom prst="rect">
            <a:avLst/>
          </a:prstGeom>
        </p:spPr>
        <p:txBody>
          <a:bodyPr vert="horz" lIns="362274" tIns="181137" rIns="362274" bIns="181137" rtlCol="0">
            <a:noAutofit/>
          </a:bodyPr>
          <a:lstStyle>
            <a:lvl1pPr marL="0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90044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180088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270132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360176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450220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540264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630309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720353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6259" indent="-396259" algn="l">
              <a:buFont typeface="Arial" panose="020B0604020202020204" pitchFamily="34" charset="0"/>
              <a:buChar char="•"/>
            </a:pPr>
            <a:r>
              <a:rPr lang="en-US" sz="2427" dirty="0">
                <a:solidFill>
                  <a:schemeClr val="tx1"/>
                </a:solidFill>
                <a:latin typeface="Gadugi"/>
              </a:rPr>
              <a:t>Programming: Can we implement a new data=plane algorithm?</a:t>
            </a:r>
          </a:p>
          <a:p>
            <a:pPr marL="919163" lvl="1" indent="-306388" algn="l">
              <a:buFont typeface="Arial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AQM</a:t>
            </a:r>
          </a:p>
          <a:p>
            <a:pPr marL="919163" lvl="1" indent="-306388" algn="l">
              <a:buFont typeface="Arial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Scheduling</a:t>
            </a:r>
          </a:p>
          <a:p>
            <a:pPr marL="919163" lvl="1" indent="-306388" algn="l">
              <a:buFont typeface="Arial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Congestion control</a:t>
            </a:r>
          </a:p>
          <a:p>
            <a:pPr marL="919163" lvl="1" indent="-306388" algn="l">
              <a:buFont typeface="Arial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Load balancing</a:t>
            </a:r>
          </a:p>
          <a:p>
            <a:pPr marL="396259" indent="-396259" algn="l">
              <a:buFont typeface="Arial" panose="020B0604020202020204" pitchFamily="34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L</a:t>
            </a:r>
            <a:r>
              <a:rPr lang="en-US" sz="2427" dirty="0">
                <a:solidFill>
                  <a:schemeClr val="tx1"/>
                </a:solidFill>
                <a:latin typeface="Gadugi"/>
              </a:rPr>
              <a:t>ine rate: Highest speed supported by dedicated hardware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267325" y="5159332"/>
            <a:ext cx="7736305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Programming switch data planes at line rate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906454" y="10278754"/>
            <a:ext cx="10657069" cy="643012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1304951" y="10387861"/>
            <a:ext cx="7859807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The evolution of programmable switches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1005125" y="25849032"/>
            <a:ext cx="10650366" cy="4805643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1366703" y="18118444"/>
            <a:ext cx="7736305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Programmable switching chips</a:t>
            </a:r>
          </a:p>
        </p:txBody>
      </p:sp>
      <p:sp>
        <p:nvSpPr>
          <p:cNvPr id="419" name="Rounded Rectangle 418"/>
          <p:cNvSpPr/>
          <p:nvPr/>
        </p:nvSpPr>
        <p:spPr>
          <a:xfrm>
            <a:off x="12098726" y="5319305"/>
            <a:ext cx="9900431" cy="5674066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Title 1"/>
          <p:cNvSpPr txBox="1">
            <a:spLocks/>
          </p:cNvSpPr>
          <p:nvPr/>
        </p:nvSpPr>
        <p:spPr>
          <a:xfrm>
            <a:off x="12428341" y="5091071"/>
            <a:ext cx="10175605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Packet transactions: high-level data-plane programming</a:t>
            </a:r>
          </a:p>
        </p:txBody>
      </p:sp>
      <p:sp>
        <p:nvSpPr>
          <p:cNvPr id="1076" name="Rounded Rectangle 1075"/>
          <p:cNvSpPr/>
          <p:nvPr/>
        </p:nvSpPr>
        <p:spPr>
          <a:xfrm>
            <a:off x="22707614" y="5319317"/>
            <a:ext cx="9378869" cy="473386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7" name="Title 1"/>
          <p:cNvSpPr txBox="1">
            <a:spLocks/>
          </p:cNvSpPr>
          <p:nvPr/>
        </p:nvSpPr>
        <p:spPr>
          <a:xfrm>
            <a:off x="23519869" y="5091071"/>
            <a:ext cx="7736305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Programmable scheduling is hard</a:t>
            </a:r>
          </a:p>
        </p:txBody>
      </p:sp>
      <p:sp>
        <p:nvSpPr>
          <p:cNvPr id="1079" name="Rounded Rectangle 1078"/>
          <p:cNvSpPr/>
          <p:nvPr/>
        </p:nvSpPr>
        <p:spPr>
          <a:xfrm>
            <a:off x="22707600" y="10925360"/>
            <a:ext cx="9372600" cy="4674937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6" name="Title 1"/>
          <p:cNvSpPr txBox="1">
            <a:spLocks/>
          </p:cNvSpPr>
          <p:nvPr/>
        </p:nvSpPr>
        <p:spPr>
          <a:xfrm>
            <a:off x="23329275" y="10882285"/>
            <a:ext cx="8536702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>
                <a:solidFill>
                  <a:srgbClr val="C00000"/>
                </a:solidFill>
                <a:latin typeface="Gadugi"/>
              </a:rPr>
              <a:t>What does the scheduler do?</a:t>
            </a:r>
          </a:p>
        </p:txBody>
      </p:sp>
      <p:sp>
        <p:nvSpPr>
          <p:cNvPr id="1132" name="Rounded Rectangle 1131"/>
          <p:cNvSpPr/>
          <p:nvPr/>
        </p:nvSpPr>
        <p:spPr>
          <a:xfrm>
            <a:off x="22867741" y="16175478"/>
            <a:ext cx="9212459" cy="8296138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8" name="TextBox 1137"/>
          <p:cNvSpPr txBox="1"/>
          <p:nvPr/>
        </p:nvSpPr>
        <p:spPr>
          <a:xfrm>
            <a:off x="-152400" y="1919513"/>
            <a:ext cx="331632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Anirudh </a:t>
            </a:r>
            <a:r>
              <a:rPr lang="en-US" sz="3600" dirty="0" err="1">
                <a:latin typeface="Gadugi" charset="0"/>
                <a:ea typeface="Gadugi" charset="0"/>
                <a:cs typeface="Gadugi" charset="0"/>
              </a:rPr>
              <a:t>Sivaraman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Suvinay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 Subramanian, Mohammad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Alizadeh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, Alvin 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Cheung,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Anurag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 Agrawal,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Hari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Balakrishnan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Mihai </a:t>
            </a:r>
            <a:r>
              <a:rPr lang="en-US" sz="3600" dirty="0" err="1">
                <a:latin typeface="Gadugi" charset="0"/>
                <a:ea typeface="Gadugi" charset="0"/>
                <a:cs typeface="Gadugi" charset="0"/>
              </a:rPr>
              <a:t>Budiu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600" dirty="0" err="1">
                <a:latin typeface="Gadugi" charset="0"/>
                <a:ea typeface="Gadugi" charset="0"/>
                <a:cs typeface="Gadugi" charset="0"/>
              </a:rPr>
              <a:t>Sharad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Chole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Shang-</a:t>
            </a:r>
            <a:r>
              <a:rPr lang="en-US" sz="3600" dirty="0" err="1">
                <a:latin typeface="Gadugi" charset="0"/>
                <a:ea typeface="Gadugi" charset="0"/>
                <a:cs typeface="Gadugi" charset="0"/>
              </a:rPr>
              <a:t>Tse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 Chuang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,</a:t>
            </a:r>
          </a:p>
          <a:p>
            <a:pPr algn="ctr"/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 Tom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Edsall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Sachin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Katti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Changhoon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Kim, Steve Licking, 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Nick </a:t>
            </a:r>
            <a:r>
              <a:rPr lang="en-US" sz="3600" dirty="0" err="1" smtClean="0">
                <a:latin typeface="Gadugi" charset="0"/>
                <a:ea typeface="Gadugi" charset="0"/>
                <a:cs typeface="Gadugi" charset="0"/>
              </a:rPr>
              <a:t>McKeown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, George Varghese</a:t>
            </a:r>
            <a:endParaRPr lang="en-US" sz="3600" dirty="0">
              <a:latin typeface="Gadugi" charset="0"/>
              <a:ea typeface="Gadugi" charset="0"/>
              <a:cs typeface="Gadugi" charset="0"/>
            </a:endParaRPr>
          </a:p>
        </p:txBody>
      </p:sp>
      <p:graphicFrame>
        <p:nvGraphicFramePr>
          <p:cNvPr id="378" name="Chart 377"/>
          <p:cNvGraphicFramePr/>
          <p:nvPr>
            <p:extLst>
              <p:ext uri="{D42A27DB-BD31-4B8C-83A1-F6EECF244321}">
                <p14:modId xmlns:p14="http://schemas.microsoft.com/office/powerpoint/2010/main" val="858888790"/>
              </p:ext>
            </p:extLst>
          </p:nvPr>
        </p:nvGraphicFramePr>
        <p:xfrm>
          <a:off x="1034400" y="11035627"/>
          <a:ext cx="10395601" cy="43596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81" name="Rounded Rectangle 380"/>
          <p:cNvSpPr/>
          <p:nvPr/>
        </p:nvSpPr>
        <p:spPr>
          <a:xfrm>
            <a:off x="1381623" y="15294863"/>
            <a:ext cx="9606951" cy="1254198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10—100X gap 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between</a:t>
            </a:r>
          </a:p>
          <a:p>
            <a:pPr algn="ctr"/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Hardware, and software 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routers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33094" y="20547368"/>
            <a:ext cx="9563507" cy="3476723"/>
          </a:xfrm>
          <a:prstGeom prst="rect">
            <a:avLst/>
          </a:prstGeom>
        </p:spPr>
      </p:pic>
      <p:pic>
        <p:nvPicPr>
          <p:cNvPr id="1808" name="Picture 180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9689" y="19424579"/>
            <a:ext cx="1752600" cy="834853"/>
          </a:xfrm>
          <a:prstGeom prst="rect">
            <a:avLst/>
          </a:prstGeom>
        </p:spPr>
      </p:pic>
      <p:sp>
        <p:nvSpPr>
          <p:cNvPr id="1809" name="TextBox 1808"/>
          <p:cNvSpPr txBox="1"/>
          <p:nvPr/>
        </p:nvSpPr>
        <p:spPr>
          <a:xfrm>
            <a:off x="2834189" y="19424565"/>
            <a:ext cx="77040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23" indent="-457223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Same performance as fixed-function chips,</a:t>
            </a:r>
          </a:p>
          <a:p>
            <a:pPr marL="457223" indent="-457223">
              <a:buFont typeface="Arial" charset="0"/>
              <a:buChar char="•"/>
            </a:pPr>
            <a:r>
              <a:rPr lang="en-US" sz="2700" u="sng" dirty="0">
                <a:latin typeface="Gadugi" charset="0"/>
                <a:ea typeface="Gadugi" charset="0"/>
                <a:cs typeface="Gadugi" charset="0"/>
              </a:rPr>
              <a:t>Some</a:t>
            </a:r>
            <a:r>
              <a:rPr lang="en-US" sz="2700" i="1" dirty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programmability</a:t>
            </a:r>
            <a:r>
              <a:rPr lang="en-US" sz="2700" i="1" dirty="0">
                <a:latin typeface="Gadugi" charset="0"/>
                <a:ea typeface="Gadugi" charset="0"/>
                <a:cs typeface="Gadugi" charset="0"/>
              </a:rPr>
              <a:t> </a:t>
            </a:r>
            <a:endParaRPr lang="en-US" sz="2700" dirty="0">
              <a:latin typeface="Gadugi" charset="0"/>
              <a:ea typeface="Gadugi" charset="0"/>
              <a:cs typeface="Gadugi" charset="0"/>
            </a:endParaRPr>
          </a:p>
        </p:txBody>
      </p:sp>
      <p:sp>
        <p:nvSpPr>
          <p:cNvPr id="2078" name="Rounded Rectangle 2077"/>
          <p:cNvSpPr/>
          <p:nvPr/>
        </p:nvSpPr>
        <p:spPr>
          <a:xfrm>
            <a:off x="12215908" y="17830800"/>
            <a:ext cx="9781454" cy="518971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9" name="Title 1"/>
          <p:cNvSpPr txBox="1">
            <a:spLocks/>
          </p:cNvSpPr>
          <p:nvPr/>
        </p:nvSpPr>
        <p:spPr>
          <a:xfrm>
            <a:off x="12768336" y="11213503"/>
            <a:ext cx="10175605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A machine model for line-rate switches</a:t>
            </a:r>
          </a:p>
        </p:txBody>
      </p:sp>
      <p:sp>
        <p:nvSpPr>
          <p:cNvPr id="2080" name="Rounded Rectangle 2079"/>
          <p:cNvSpPr/>
          <p:nvPr/>
        </p:nvSpPr>
        <p:spPr>
          <a:xfrm>
            <a:off x="12176454" y="11342502"/>
            <a:ext cx="9822703" cy="6136821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81" name="Table 20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353286"/>
              </p:ext>
            </p:extLst>
          </p:nvPr>
        </p:nvGraphicFramePr>
        <p:xfrm>
          <a:off x="14915146" y="18444097"/>
          <a:ext cx="5881956" cy="43586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0312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10217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766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latin typeface="Gadugi" charset="0"/>
                          <a:cs typeface="Gadugi" charset="0"/>
                        </a:rPr>
                        <a:t>Atom</a:t>
                      </a:r>
                      <a:endParaRPr lang="en-US" sz="20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latin typeface="Gadugi" charset="0"/>
                          <a:cs typeface="Gadugi" charset="0"/>
                        </a:rPr>
                        <a:t>Description</a:t>
                      </a:r>
                      <a:endParaRPr lang="en-US" sz="20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latin typeface="Gadugi" charset="0"/>
                          <a:cs typeface="Gadugi" charset="0"/>
                        </a:rPr>
                        <a:t>Area overhead</a:t>
                      </a:r>
                      <a:endParaRPr lang="en-US" sz="20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R/W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Read or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 write state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0.04%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RAW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Read, add, and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 write back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0.07%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PRAW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Predicated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 version of RAW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0.13%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latin typeface="Gadugi" charset="0"/>
                          <a:cs typeface="Gadugi" charset="0"/>
                        </a:rPr>
                        <a:t>IfElseRAW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2 RAWs, one each when a predicate is true or false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0.16%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Sub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latin typeface="Gadugi" charset="0"/>
                          <a:cs typeface="Gadugi" charset="0"/>
                        </a:rPr>
                        <a:t>IfElseRAW</a:t>
                      </a:r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 with a </a:t>
                      </a:r>
                      <a:r>
                        <a:rPr lang="en-US" sz="1800" dirty="0" err="1" smtClean="0">
                          <a:latin typeface="Gadugi" charset="0"/>
                          <a:cs typeface="Gadugi" charset="0"/>
                        </a:rPr>
                        <a:t>stateful</a:t>
                      </a:r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 subtraction capability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0.24%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Nested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4-way predication (nests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 2 </a:t>
                      </a:r>
                      <a:r>
                        <a:rPr lang="en-US" sz="1800" baseline="0" dirty="0" err="1" smtClean="0">
                          <a:latin typeface="Gadugi" charset="0"/>
                          <a:cs typeface="Gadugi" charset="0"/>
                        </a:rPr>
                        <a:t>IfElseRAWs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)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0.58%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Pairs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Update a pair of state variables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0.96%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pSp>
        <p:nvGrpSpPr>
          <p:cNvPr id="2082" name="Group 2081"/>
          <p:cNvGrpSpPr/>
          <p:nvPr/>
        </p:nvGrpSpPr>
        <p:grpSpPr>
          <a:xfrm>
            <a:off x="12861450" y="18894508"/>
            <a:ext cx="1623488" cy="3502387"/>
            <a:chOff x="10195761" y="1732002"/>
            <a:chExt cx="2011276" cy="4939383"/>
          </a:xfrm>
        </p:grpSpPr>
        <p:sp>
          <p:nvSpPr>
            <p:cNvPr id="2083" name="Rectangle 2082"/>
            <p:cNvSpPr/>
            <p:nvPr/>
          </p:nvSpPr>
          <p:spPr>
            <a:xfrm>
              <a:off x="10363200" y="1732002"/>
              <a:ext cx="1828800" cy="49149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84" name="Straight Arrow Connector 2083"/>
            <p:cNvCxnSpPr/>
            <p:nvPr/>
          </p:nvCxnSpPr>
          <p:spPr>
            <a:xfrm>
              <a:off x="11239500" y="3048000"/>
              <a:ext cx="0" cy="2286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5" name="TextBox 2084"/>
            <p:cNvSpPr txBox="1"/>
            <p:nvPr/>
          </p:nvSpPr>
          <p:spPr>
            <a:xfrm>
              <a:off x="10258475" y="2113002"/>
              <a:ext cx="1948562" cy="11719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Gadugi" panose="020B0502040204020203" pitchFamily="34" charset="0"/>
                </a:rPr>
                <a:t>Least</a:t>
              </a:r>
            </a:p>
            <a:p>
              <a:pPr algn="ctr"/>
              <a:r>
                <a:rPr lang="en-US" sz="2400" dirty="0">
                  <a:latin typeface="Gadugi" panose="020B0502040204020203" pitchFamily="34" charset="0"/>
                </a:rPr>
                <a:t>Expressive</a:t>
              </a:r>
            </a:p>
          </p:txBody>
        </p:sp>
        <p:sp>
          <p:nvSpPr>
            <p:cNvPr id="2086" name="TextBox 2085"/>
            <p:cNvSpPr txBox="1"/>
            <p:nvPr/>
          </p:nvSpPr>
          <p:spPr>
            <a:xfrm>
              <a:off x="10195761" y="5499438"/>
              <a:ext cx="1948562" cy="11719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Gadugi" panose="020B0502040204020203" pitchFamily="34" charset="0"/>
                </a:rPr>
                <a:t>Most</a:t>
              </a:r>
            </a:p>
            <a:p>
              <a:pPr algn="ctr"/>
              <a:r>
                <a:rPr lang="en-US" sz="2400" dirty="0">
                  <a:latin typeface="Gadugi" panose="020B0502040204020203" pitchFamily="34" charset="0"/>
                </a:rPr>
                <a:t>Expressive</a:t>
              </a:r>
            </a:p>
          </p:txBody>
        </p:sp>
      </p:grpSp>
      <p:graphicFrame>
        <p:nvGraphicFramePr>
          <p:cNvPr id="2088" name="Table 20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999553"/>
              </p:ext>
            </p:extLst>
          </p:nvPr>
        </p:nvGraphicFramePr>
        <p:xfrm>
          <a:off x="12629170" y="24487538"/>
          <a:ext cx="8696364" cy="602433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61083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9067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6280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7944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129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Algorithm</a:t>
                      </a:r>
                      <a:endParaRPr lang="en-US" sz="24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LOC</a:t>
                      </a:r>
                      <a:endParaRPr lang="en-US" sz="24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Stages</a:t>
                      </a:r>
                    </a:p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(max 30)</a:t>
                      </a:r>
                      <a:endParaRPr lang="en-US" sz="24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Max.</a:t>
                      </a:r>
                      <a:r>
                        <a:rPr lang="en-US" sz="2400" b="0" baseline="0" dirty="0" smtClean="0">
                          <a:latin typeface="Gadugi" charset="0"/>
                          <a:cs typeface="Gadugi" charset="0"/>
                        </a:rPr>
                        <a:t> atoms/stage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baseline="0" dirty="0" smtClean="0">
                          <a:latin typeface="Gadugi" charset="0"/>
                          <a:cs typeface="Gadugi" charset="0"/>
                        </a:rPr>
                        <a:t> (max 10)</a:t>
                      </a:r>
                      <a:endParaRPr lang="en-US" sz="2400" b="0" dirty="0" smtClean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Min.</a:t>
                      </a:r>
                      <a:r>
                        <a:rPr lang="en-US" sz="2400" b="0" baseline="0" dirty="0" smtClean="0">
                          <a:latin typeface="Gadugi" charset="0"/>
                          <a:cs typeface="Gadugi" charset="0"/>
                        </a:rPr>
                        <a:t> Atom Required</a:t>
                      </a:r>
                      <a:endParaRPr lang="en-US" sz="24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Bloom filter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29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4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R/W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2741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Heavy hitter detection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35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10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9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RAW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err="1" smtClean="0">
                          <a:latin typeface="Gadugi" charset="0"/>
                          <a:cs typeface="Gadugi" charset="0"/>
                        </a:rPr>
                        <a:t>Flowlet</a:t>
                      </a:r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 switching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37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PRAW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Sampled </a:t>
                      </a:r>
                      <a:r>
                        <a:rPr lang="en-US" sz="2200" dirty="0" err="1" smtClean="0">
                          <a:latin typeface="Gadugi" charset="0"/>
                          <a:cs typeface="Gadugi" charset="0"/>
                        </a:rPr>
                        <a:t>NetFlow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18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4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2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err="1" smtClean="0">
                          <a:latin typeface="Gadugi" charset="0"/>
                          <a:cs typeface="Gadugi" charset="0"/>
                        </a:rPr>
                        <a:t>IfElseRAW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HULL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26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7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1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Sub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82741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Adaptive Virtual Queue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36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7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Nested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CONGA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32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4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2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Pairs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r>
                        <a:rPr lang="en-US" sz="2200" dirty="0" err="1" smtClean="0">
                          <a:latin typeface="Gadugi" charset="0"/>
                          <a:cs typeface="Gadugi" charset="0"/>
                        </a:rPr>
                        <a:t>CoDel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57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15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>
                          <a:solidFill>
                            <a:srgbClr val="FF0000"/>
                          </a:solidFill>
                          <a:latin typeface="Gadugi" charset="0"/>
                          <a:cs typeface="Gadugi" charset="0"/>
                        </a:rPr>
                        <a:t>Doesn’t map</a:t>
                      </a:r>
                      <a:endParaRPr lang="en-US" sz="2200" b="1" dirty="0">
                        <a:solidFill>
                          <a:srgbClr val="FF0000"/>
                        </a:solidFill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  <p:sp>
        <p:nvSpPr>
          <p:cNvPr id="2089" name="Title 1"/>
          <p:cNvSpPr txBox="1">
            <a:spLocks/>
          </p:cNvSpPr>
          <p:nvPr/>
        </p:nvSpPr>
        <p:spPr>
          <a:xfrm>
            <a:off x="12776814" y="17552432"/>
            <a:ext cx="3918727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A family </a:t>
            </a:r>
            <a:r>
              <a:rPr lang="en-US" sz="2773" b="1"/>
              <a:t>of atoms</a:t>
            </a:r>
            <a:endParaRPr lang="en-US" sz="2773" b="1" dirty="0"/>
          </a:p>
        </p:txBody>
      </p:sp>
      <p:sp>
        <p:nvSpPr>
          <p:cNvPr id="2090" name="Rounded Rectangle 2089"/>
          <p:cNvSpPr/>
          <p:nvPr/>
        </p:nvSpPr>
        <p:spPr>
          <a:xfrm>
            <a:off x="12233701" y="23511947"/>
            <a:ext cx="9763661" cy="7349053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1" name="Title 1"/>
          <p:cNvSpPr txBox="1">
            <a:spLocks/>
          </p:cNvSpPr>
          <p:nvPr/>
        </p:nvSpPr>
        <p:spPr>
          <a:xfrm>
            <a:off x="13007247" y="23472054"/>
            <a:ext cx="3918727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Compilation results</a:t>
            </a:r>
          </a:p>
        </p:txBody>
      </p:sp>
      <p:sp>
        <p:nvSpPr>
          <p:cNvPr id="2092" name="Rounded Rectangle 2091"/>
          <p:cNvSpPr/>
          <p:nvPr/>
        </p:nvSpPr>
        <p:spPr>
          <a:xfrm>
            <a:off x="860491" y="18270830"/>
            <a:ext cx="10795000" cy="6210448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3" name="Title 1"/>
          <p:cNvSpPr txBox="1">
            <a:spLocks/>
          </p:cNvSpPr>
          <p:nvPr/>
        </p:nvSpPr>
        <p:spPr>
          <a:xfrm>
            <a:off x="1669826" y="25976156"/>
            <a:ext cx="7736305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Abstractions for line-rate programming</a:t>
            </a:r>
          </a:p>
        </p:txBody>
      </p:sp>
      <p:sp>
        <p:nvSpPr>
          <p:cNvPr id="2094" name="TextBox 2093"/>
          <p:cNvSpPr txBox="1"/>
          <p:nvPr/>
        </p:nvSpPr>
        <p:spPr>
          <a:xfrm>
            <a:off x="1379899" y="27231196"/>
            <a:ext cx="831615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23" indent="-457223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Packet transactions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 err="1">
                <a:latin typeface="Gadugi" charset="0"/>
                <a:ea typeface="Gadugi" charset="0"/>
                <a:cs typeface="Gadugi" charset="0"/>
              </a:rPr>
              <a:t>Stateful</a:t>
            </a: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 algorithms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C-like syntax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Automatically compile to a pipeline</a:t>
            </a:r>
          </a:p>
          <a:p>
            <a:pPr marL="457223" indent="-457223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Push-In  First-Out queues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Expresses many scheduling algorithms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Modest area overhead</a:t>
            </a:r>
          </a:p>
        </p:txBody>
      </p:sp>
      <p:sp>
        <p:nvSpPr>
          <p:cNvPr id="2095" name="Content Placeholder 2"/>
          <p:cNvSpPr txBox="1">
            <a:spLocks/>
          </p:cNvSpPr>
          <p:nvPr/>
        </p:nvSpPr>
        <p:spPr>
          <a:xfrm>
            <a:off x="22707600" y="6124783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905865" indent="-905865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8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62704" indent="-754887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39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1954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3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2736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35184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643001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850820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05863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26645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04875" indent="-204788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Decades of scheduling algorithms, but no consensus on</a:t>
            </a:r>
          </a:p>
          <a:p>
            <a:pPr marL="904875" indent="-204788">
              <a:buNone/>
            </a:pP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           abstractions for scheduling. In contrast to:</a:t>
            </a:r>
          </a:p>
          <a:p>
            <a:pPr lvl="1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Parse graphs for parsing</a:t>
            </a:r>
          </a:p>
          <a:p>
            <a:pPr lvl="1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Match-action tables for forwarding</a:t>
            </a:r>
          </a:p>
          <a:p>
            <a:pPr marL="904875" indent="-204788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The scheduler has very tight timing requirements</a:t>
            </a:r>
          </a:p>
        </p:txBody>
      </p:sp>
      <p:sp>
        <p:nvSpPr>
          <p:cNvPr id="2096" name="Rounded Rectangle 2095"/>
          <p:cNvSpPr/>
          <p:nvPr/>
        </p:nvSpPr>
        <p:spPr>
          <a:xfrm>
            <a:off x="22867741" y="8473752"/>
            <a:ext cx="9052945" cy="1104900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cs typeface="Gadugi" charset="0"/>
              </a:rPr>
              <a:t>Need an expressive abstraction running at line rate</a:t>
            </a:r>
          </a:p>
        </p:txBody>
      </p:sp>
      <p:sp>
        <p:nvSpPr>
          <p:cNvPr id="2099" name="Content Placeholder 2"/>
          <p:cNvSpPr txBox="1">
            <a:spLocks/>
          </p:cNvSpPr>
          <p:nvPr/>
        </p:nvSpPr>
        <p:spPr>
          <a:xfrm>
            <a:off x="23172527" y="12074169"/>
            <a:ext cx="8701326" cy="3254982"/>
          </a:xfrm>
          <a:prstGeom prst="rect">
            <a:avLst/>
          </a:prstGeom>
        </p:spPr>
        <p:txBody>
          <a:bodyPr>
            <a:normAutofit/>
          </a:bodyPr>
          <a:lstStyle>
            <a:lvl1pPr marL="905865" indent="-905865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8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62704" indent="-754887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39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1954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3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2736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35184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643001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850820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05863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26645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It decides in what </a:t>
            </a:r>
            <a:r>
              <a:rPr lang="en-US" sz="2430" b="1" dirty="0">
                <a:solidFill>
                  <a:srgbClr val="901028"/>
                </a:solidFill>
                <a:latin typeface="Gadugi" charset="0"/>
                <a:ea typeface="Gadugi" charset="0"/>
                <a:cs typeface="Gadugi" charset="0"/>
              </a:rPr>
              <a:t>order</a:t>
            </a: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 are packets </a:t>
            </a:r>
            <a:r>
              <a:rPr lang="en-US" sz="2430" dirty="0" smtClean="0">
                <a:latin typeface="Gadugi" charset="0"/>
                <a:ea typeface="Gadugi" charset="0"/>
                <a:cs typeface="Gadugi" charset="0"/>
              </a:rPr>
              <a:t>sent</a:t>
            </a:r>
          </a:p>
          <a:p>
            <a:pPr marL="904875" indent="-468313"/>
            <a:r>
              <a:rPr lang="en-US" sz="2430" dirty="0" smtClean="0">
                <a:latin typeface="Gadugi" charset="0"/>
                <a:ea typeface="Gadugi" charset="0"/>
                <a:cs typeface="Gadugi" charset="0"/>
              </a:rPr>
              <a:t>E.g., FCFS</a:t>
            </a: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2430" dirty="0" smtClean="0">
                <a:latin typeface="Gadugi" charset="0"/>
                <a:ea typeface="Gadugi" charset="0"/>
                <a:cs typeface="Gadugi" charset="0"/>
              </a:rPr>
              <a:t>priorities, weighted </a:t>
            </a: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fair-queueing</a:t>
            </a:r>
            <a:endParaRPr lang="en-US" sz="243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430" b="1" dirty="0">
                <a:solidFill>
                  <a:srgbClr val="3366FF"/>
                </a:solidFill>
                <a:latin typeface="Gadugi" charset="0"/>
                <a:ea typeface="Gadugi" charset="0"/>
                <a:cs typeface="Gadugi" charset="0"/>
              </a:rPr>
              <a:t>Key observation</a:t>
            </a:r>
          </a:p>
          <a:p>
            <a:pPr marL="904875" indent="-468313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In many algorithms, the order can be determined</a:t>
            </a:r>
          </a:p>
          <a:p>
            <a:pPr marL="904875" indent="-468313">
              <a:buNone/>
            </a:pP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           before </a:t>
            </a:r>
            <a:r>
              <a:rPr lang="en-US" sz="2430" dirty="0" err="1">
                <a:latin typeface="Gadugi" charset="0"/>
                <a:ea typeface="Gadugi" charset="0"/>
                <a:cs typeface="Gadugi" charset="0"/>
              </a:rPr>
              <a:t>enqueue</a:t>
            </a:r>
            <a:endParaRPr lang="en-US" sz="2430" dirty="0">
              <a:latin typeface="Gadugi" charset="0"/>
              <a:ea typeface="Gadugi" charset="0"/>
              <a:cs typeface="Gadugi" charset="0"/>
            </a:endParaRPr>
          </a:p>
          <a:p>
            <a:pPr marL="904875" indent="-468313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i.e., relative order of buffered packets does not change</a:t>
            </a:r>
          </a:p>
        </p:txBody>
      </p:sp>
      <p:sp>
        <p:nvSpPr>
          <p:cNvPr id="2102" name="Title 1"/>
          <p:cNvSpPr txBox="1">
            <a:spLocks/>
          </p:cNvSpPr>
          <p:nvPr/>
        </p:nvSpPr>
        <p:spPr>
          <a:xfrm>
            <a:off x="23383971" y="16270926"/>
            <a:ext cx="8536702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>
                <a:solidFill>
                  <a:srgbClr val="C00000"/>
                </a:solidFill>
                <a:latin typeface="Gadugi"/>
              </a:rPr>
              <a:t>The Push-In First-Out Queue</a:t>
            </a:r>
          </a:p>
        </p:txBody>
      </p:sp>
      <p:grpSp>
        <p:nvGrpSpPr>
          <p:cNvPr id="2103" name="Group 2102"/>
          <p:cNvGrpSpPr/>
          <p:nvPr/>
        </p:nvGrpSpPr>
        <p:grpSpPr>
          <a:xfrm>
            <a:off x="23635751" y="17118691"/>
            <a:ext cx="3098800" cy="3365500"/>
            <a:chOff x="2235200" y="2667000"/>
            <a:chExt cx="3098800" cy="3365500"/>
          </a:xfrm>
        </p:grpSpPr>
        <p:sp>
          <p:nvSpPr>
            <p:cNvPr id="2104" name="Rectangle 2103"/>
            <p:cNvSpPr/>
            <p:nvPr/>
          </p:nvSpPr>
          <p:spPr>
            <a:xfrm>
              <a:off x="2235200" y="3238500"/>
              <a:ext cx="3048000" cy="2794000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7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5" name="TextBox 2104"/>
            <p:cNvSpPr txBox="1"/>
            <p:nvPr/>
          </p:nvSpPr>
          <p:spPr>
            <a:xfrm>
              <a:off x="2286000" y="2667000"/>
              <a:ext cx="304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Gadugi" charset="0"/>
                  <a:cs typeface="Gadugi" charset="0"/>
                </a:rPr>
                <a:t>Rank Computation</a:t>
              </a:r>
            </a:p>
          </p:txBody>
        </p:sp>
      </p:grpSp>
      <p:sp>
        <p:nvSpPr>
          <p:cNvPr id="2106" name="Right Arrow 2105"/>
          <p:cNvSpPr/>
          <p:nvPr/>
        </p:nvSpPr>
        <p:spPr>
          <a:xfrm>
            <a:off x="26912351" y="18799556"/>
            <a:ext cx="723900" cy="342900"/>
          </a:xfrm>
          <a:prstGeom prst="rightArrow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07" name="Group 2106"/>
          <p:cNvGrpSpPr/>
          <p:nvPr/>
        </p:nvGrpSpPr>
        <p:grpSpPr>
          <a:xfrm>
            <a:off x="27797725" y="17118704"/>
            <a:ext cx="3204039" cy="3311111"/>
            <a:chOff x="6397161" y="2548235"/>
            <a:chExt cx="3204039" cy="3311111"/>
          </a:xfrm>
        </p:grpSpPr>
        <p:grpSp>
          <p:nvGrpSpPr>
            <p:cNvPr id="2108" name="Group 2107"/>
            <p:cNvGrpSpPr/>
            <p:nvPr/>
          </p:nvGrpSpPr>
          <p:grpSpPr>
            <a:xfrm>
              <a:off x="6397161" y="2548235"/>
              <a:ext cx="3204039" cy="3311111"/>
              <a:chOff x="6397161" y="2548235"/>
              <a:chExt cx="3204039" cy="3311111"/>
            </a:xfrm>
          </p:grpSpPr>
          <p:grpSp>
            <p:nvGrpSpPr>
              <p:cNvPr id="2110" name="Group 2109"/>
              <p:cNvGrpSpPr/>
              <p:nvPr/>
            </p:nvGrpSpPr>
            <p:grpSpPr>
              <a:xfrm>
                <a:off x="6397161" y="3124200"/>
                <a:ext cx="3204039" cy="2735146"/>
                <a:chOff x="6431622" y="3360854"/>
                <a:chExt cx="3204039" cy="2735146"/>
              </a:xfrm>
            </p:grpSpPr>
            <p:sp>
              <p:nvSpPr>
                <p:cNvPr id="2112" name="Rectangle 2111"/>
                <p:cNvSpPr/>
                <p:nvPr/>
              </p:nvSpPr>
              <p:spPr>
                <a:xfrm>
                  <a:off x="6431622" y="3360854"/>
                  <a:ext cx="3204039" cy="2735146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113" name="Group 2112"/>
                <p:cNvGrpSpPr/>
                <p:nvPr/>
              </p:nvGrpSpPr>
              <p:grpSpPr>
                <a:xfrm>
                  <a:off x="6892503" y="4038600"/>
                  <a:ext cx="2175291" cy="1228293"/>
                  <a:chOff x="3906054" y="6114996"/>
                  <a:chExt cx="1050221" cy="563990"/>
                </a:xfrm>
              </p:grpSpPr>
              <p:grpSp>
                <p:nvGrpSpPr>
                  <p:cNvPr id="2114" name="Group 2113"/>
                  <p:cNvGrpSpPr/>
                  <p:nvPr/>
                </p:nvGrpSpPr>
                <p:grpSpPr>
                  <a:xfrm>
                    <a:off x="3906054" y="6114996"/>
                    <a:ext cx="1050221" cy="563990"/>
                    <a:chOff x="3906054" y="6114996"/>
                    <a:chExt cx="1050221" cy="563990"/>
                  </a:xfrm>
                </p:grpSpPr>
                <p:grpSp>
                  <p:nvGrpSpPr>
                    <p:cNvPr id="2116" name="Group 2115"/>
                    <p:cNvGrpSpPr/>
                    <p:nvPr/>
                  </p:nvGrpSpPr>
                  <p:grpSpPr>
                    <a:xfrm>
                      <a:off x="4000499" y="6358104"/>
                      <a:ext cx="955776" cy="320882"/>
                      <a:chOff x="1594855" y="898558"/>
                      <a:chExt cx="832256" cy="317821"/>
                    </a:xfrm>
                  </p:grpSpPr>
                  <p:cxnSp>
                    <p:nvCxnSpPr>
                      <p:cNvPr id="2122" name="Straight Connector 2121"/>
                      <p:cNvCxnSpPr/>
                      <p:nvPr/>
                    </p:nvCxnSpPr>
                    <p:spPr>
                      <a:xfrm>
                        <a:off x="1594855" y="898558"/>
                        <a:ext cx="832256" cy="0"/>
                      </a:xfrm>
                      <a:prstGeom prst="line">
                        <a:avLst/>
                      </a:prstGeom>
                      <a:noFill/>
                      <a:ln w="25400" cap="flat" cmpd="sng" algn="ctr">
                        <a:solidFill>
                          <a:sysClr val="windowText" lastClr="000000"/>
                        </a:solidFill>
                        <a:prstDash val="solid"/>
                      </a:ln>
                      <a:effectLst/>
                    </p:spPr>
                  </p:cxnSp>
                  <p:cxnSp>
                    <p:nvCxnSpPr>
                      <p:cNvPr id="2123" name="Straight Connector 2122"/>
                      <p:cNvCxnSpPr/>
                      <p:nvPr/>
                    </p:nvCxnSpPr>
                    <p:spPr>
                      <a:xfrm>
                        <a:off x="1594855" y="1216378"/>
                        <a:ext cx="832256" cy="0"/>
                      </a:xfrm>
                      <a:prstGeom prst="line">
                        <a:avLst/>
                      </a:prstGeom>
                      <a:noFill/>
                      <a:ln w="25400" cap="flat" cmpd="sng" algn="ctr">
                        <a:solidFill>
                          <a:sysClr val="windowText" lastClr="000000"/>
                        </a:solidFill>
                        <a:prstDash val="solid"/>
                      </a:ln>
                      <a:effectLst/>
                    </p:spPr>
                  </p:cxnSp>
                  <p:cxnSp>
                    <p:nvCxnSpPr>
                      <p:cNvPr id="2124" name="Straight Connector 2123"/>
                      <p:cNvCxnSpPr/>
                      <p:nvPr/>
                    </p:nvCxnSpPr>
                    <p:spPr>
                      <a:xfrm flipV="1">
                        <a:off x="2427111" y="903111"/>
                        <a:ext cx="0" cy="313268"/>
                      </a:xfrm>
                      <a:prstGeom prst="line">
                        <a:avLst/>
                      </a:prstGeom>
                      <a:noFill/>
                      <a:ln w="25400" cap="flat" cmpd="sng" algn="ctr">
                        <a:solidFill>
                          <a:sysClr val="windowText" lastClr="000000"/>
                        </a:solidFill>
                        <a:prstDash val="solid"/>
                      </a:ln>
                      <a:effectLst/>
                    </p:spPr>
                  </p:cxnSp>
                </p:grpSp>
                <p:sp>
                  <p:nvSpPr>
                    <p:cNvPr id="2117" name="Rectangle 2116"/>
                    <p:cNvSpPr/>
                    <p:nvPr/>
                  </p:nvSpPr>
                  <p:spPr>
                    <a:xfrm>
                      <a:off x="4774463" y="6375591"/>
                      <a:ext cx="163401" cy="288746"/>
                    </a:xfrm>
                    <a:prstGeom prst="rect">
                      <a:avLst/>
                    </a:prstGeom>
                    <a:solidFill>
                      <a:srgbClr val="F79646">
                        <a:lumMod val="60000"/>
                        <a:lumOff val="40000"/>
                      </a:srgbClr>
                    </a:solidFill>
                    <a:ln w="9525" cap="flat" cmpd="sng" algn="ctr">
                      <a:solidFill>
                        <a:sysClr val="windowText" lastClr="000000"/>
                      </a:solidFill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457223">
                        <a:defRPr/>
                      </a:pPr>
                      <a:r>
                        <a:rPr lang="en-US" sz="2000" kern="0" dirty="0">
                          <a:latin typeface="Gadugi" charset="0"/>
                          <a:cs typeface="Gadugi" charset="0"/>
                        </a:rPr>
                        <a:t>2</a:t>
                      </a:r>
                    </a:p>
                  </p:txBody>
                </p:sp>
                <p:sp>
                  <p:nvSpPr>
                    <p:cNvPr id="2118" name="Rectangle 2117"/>
                    <p:cNvSpPr/>
                    <p:nvPr/>
                  </p:nvSpPr>
                  <p:spPr>
                    <a:xfrm>
                      <a:off x="4246332" y="6378211"/>
                      <a:ext cx="163401" cy="288746"/>
                    </a:xfrm>
                    <a:prstGeom prst="rect">
                      <a:avLst/>
                    </a:prstGeom>
                    <a:solidFill>
                      <a:srgbClr val="9BBB59">
                        <a:lumMod val="60000"/>
                        <a:lumOff val="40000"/>
                      </a:srgbClr>
                    </a:solidFill>
                    <a:ln w="9525" cap="flat" cmpd="sng" algn="ctr">
                      <a:solidFill>
                        <a:sysClr val="windowText" lastClr="000000"/>
                      </a:solidFill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457223">
                        <a:defRPr/>
                      </a:pPr>
                      <a:r>
                        <a:rPr lang="en-US" sz="2000" kern="0" dirty="0">
                          <a:latin typeface="Gadugi" charset="0"/>
                          <a:cs typeface="Gadugi" charset="0"/>
                        </a:rPr>
                        <a:t>9</a:t>
                      </a:r>
                    </a:p>
                  </p:txBody>
                </p:sp>
                <p:sp>
                  <p:nvSpPr>
                    <p:cNvPr id="2119" name="Rectangle 2118"/>
                    <p:cNvSpPr/>
                    <p:nvPr/>
                  </p:nvSpPr>
                  <p:spPr>
                    <a:xfrm>
                      <a:off x="4424539" y="6376469"/>
                      <a:ext cx="163401" cy="288746"/>
                    </a:xfrm>
                    <a:prstGeom prst="rect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5"/>
                    </a:lnRef>
                    <a:fillRef idx="2">
                      <a:schemeClr val="accent5"/>
                    </a:fillRef>
                    <a:effectRef idx="1">
                      <a:schemeClr val="accent5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 defTabSz="457223">
                        <a:defRPr/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latin typeface="Gadugi" charset="0"/>
                          <a:cs typeface="Gadugi" charset="0"/>
                        </a:rPr>
                        <a:t>8</a:t>
                      </a:r>
                    </a:p>
                  </p:txBody>
                </p:sp>
                <p:cxnSp>
                  <p:nvCxnSpPr>
                    <p:cNvPr id="2120" name="Straight Arrow Connector 2119"/>
                    <p:cNvCxnSpPr/>
                    <p:nvPr/>
                  </p:nvCxnSpPr>
                  <p:spPr>
                    <a:xfrm flipH="1">
                      <a:off x="3906054" y="6122857"/>
                      <a:ext cx="515025" cy="0"/>
                    </a:xfrm>
                    <a:prstGeom prst="straightConnector1">
                      <a:avLst/>
                    </a:prstGeom>
                    <a:noFill/>
                    <a:ln w="25400" cap="flat" cmpd="sng" algn="ctr">
                      <a:solidFill>
                        <a:schemeClr val="tx1"/>
                      </a:solidFill>
                      <a:prstDash val="solid"/>
                      <a:tailEnd type="none"/>
                    </a:ln>
                    <a:effectLst/>
                  </p:spPr>
                </p:cxnSp>
                <p:cxnSp>
                  <p:nvCxnSpPr>
                    <p:cNvPr id="2121" name="Straight Arrow Connector 2120"/>
                    <p:cNvCxnSpPr/>
                    <p:nvPr/>
                  </p:nvCxnSpPr>
                  <p:spPr>
                    <a:xfrm flipV="1">
                      <a:off x="4414905" y="6114996"/>
                      <a:ext cx="0" cy="253677"/>
                    </a:xfrm>
                    <a:prstGeom prst="straightConnector1">
                      <a:avLst/>
                    </a:prstGeom>
                    <a:noFill/>
                    <a:ln w="25400" cap="flat" cmpd="sng" algn="ctr">
                      <a:solidFill>
                        <a:schemeClr val="tx1"/>
                      </a:solidFill>
                      <a:prstDash val="solid"/>
                      <a:headEnd type="triangle" w="lg" len="lg"/>
                      <a:tailEnd type="none"/>
                    </a:ln>
                    <a:effectLst/>
                  </p:spPr>
                </p:cxnSp>
              </p:grpSp>
              <p:sp>
                <p:nvSpPr>
                  <p:cNvPr id="2115" name="Rectangle 2114"/>
                  <p:cNvSpPr/>
                  <p:nvPr/>
                </p:nvSpPr>
                <p:spPr>
                  <a:xfrm>
                    <a:off x="4600575" y="6378575"/>
                    <a:ext cx="163401" cy="288746"/>
                  </a:xfrm>
                  <a:prstGeom prst="rect">
                    <a:avLst/>
                  </a:prstGeom>
                  <a:solidFill>
                    <a:srgbClr val="FF6666"/>
                  </a:solidFill>
                  <a:ln w="9525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457223">
                      <a:defRPr/>
                    </a:pPr>
                    <a:r>
                      <a:rPr lang="en-US" sz="2000" kern="0" dirty="0">
                        <a:latin typeface="Gadugi" charset="0"/>
                        <a:cs typeface="Gadugi" charset="0"/>
                      </a:rPr>
                      <a:t>5</a:t>
                    </a:r>
                  </a:p>
                </p:txBody>
              </p:sp>
            </p:grpSp>
          </p:grpSp>
          <p:sp>
            <p:nvSpPr>
              <p:cNvPr id="2111" name="TextBox 2110"/>
              <p:cNvSpPr txBox="1"/>
              <p:nvPr/>
            </p:nvSpPr>
            <p:spPr>
              <a:xfrm>
                <a:off x="6438900" y="2548235"/>
                <a:ext cx="3048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Gadugi" charset="0"/>
                    <a:cs typeface="Gadugi" charset="0"/>
                  </a:rPr>
                  <a:t>PIFO Scheduler</a:t>
                </a:r>
              </a:p>
            </p:txBody>
          </p:sp>
        </p:grpSp>
        <p:cxnSp>
          <p:nvCxnSpPr>
            <p:cNvPr id="2109" name="Straight Arrow Connector 2108"/>
            <p:cNvCxnSpPr/>
            <p:nvPr/>
          </p:nvCxnSpPr>
          <p:spPr>
            <a:xfrm>
              <a:off x="9029700" y="4686300"/>
              <a:ext cx="304800" cy="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tailEnd type="arrow" w="lg" len="lg"/>
            </a:ln>
            <a:effectLst/>
          </p:spPr>
        </p:cxnSp>
      </p:grpSp>
      <p:sp>
        <p:nvSpPr>
          <p:cNvPr id="2125" name="TextBox 2124"/>
          <p:cNvSpPr txBox="1"/>
          <p:nvPr/>
        </p:nvSpPr>
        <p:spPr>
          <a:xfrm>
            <a:off x="24029451" y="18228057"/>
            <a:ext cx="2362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adugi" charset="0"/>
                <a:cs typeface="Gadugi" charset="0"/>
              </a:rPr>
              <a:t>f = flow(</a:t>
            </a:r>
            <a:r>
              <a:rPr lang="en-US" sz="2000" dirty="0" err="1">
                <a:latin typeface="Gadugi" charset="0"/>
                <a:cs typeface="Gadugi" charset="0"/>
              </a:rPr>
              <a:t>pkt</a:t>
            </a:r>
            <a:r>
              <a:rPr lang="en-US" sz="2000" dirty="0">
                <a:latin typeface="Gadugi" charset="0"/>
                <a:cs typeface="Gadugi" charset="0"/>
              </a:rPr>
              <a:t>) </a:t>
            </a:r>
          </a:p>
          <a:p>
            <a:r>
              <a:rPr lang="en-US" sz="2000" dirty="0" err="1">
                <a:latin typeface="Gadugi" charset="0"/>
                <a:cs typeface="Gadugi" charset="0"/>
              </a:rPr>
              <a:t>p.tmp</a:t>
            </a:r>
            <a:r>
              <a:rPr lang="en-US" sz="2000" dirty="0">
                <a:latin typeface="Gadugi" charset="0"/>
                <a:cs typeface="Gadugi" charset="0"/>
              </a:rPr>
              <a:t> = T[f] + </a:t>
            </a:r>
            <a:r>
              <a:rPr lang="en-US" sz="2000" dirty="0" err="1">
                <a:latin typeface="Gadugi" charset="0"/>
                <a:cs typeface="Gadugi" charset="0"/>
              </a:rPr>
              <a:t>p.len</a:t>
            </a:r>
            <a:endParaRPr lang="en-US" sz="2000" dirty="0">
              <a:latin typeface="Gadugi" charset="0"/>
              <a:cs typeface="Gadugi" charset="0"/>
            </a:endParaRPr>
          </a:p>
          <a:p>
            <a:r>
              <a:rPr lang="is-IS" sz="2000" dirty="0">
                <a:latin typeface="Gadugi" charset="0"/>
                <a:cs typeface="Gadugi" charset="0"/>
              </a:rPr>
              <a:t>…</a:t>
            </a:r>
          </a:p>
          <a:p>
            <a:r>
              <a:rPr lang="is-IS" sz="2000" dirty="0">
                <a:latin typeface="Gadugi" charset="0"/>
                <a:cs typeface="Gadugi" charset="0"/>
              </a:rPr>
              <a:t>...</a:t>
            </a:r>
          </a:p>
          <a:p>
            <a:r>
              <a:rPr lang="is-IS" sz="2000" b="1" dirty="0">
                <a:latin typeface="Gadugi" charset="0"/>
                <a:cs typeface="Gadugi" charset="0"/>
              </a:rPr>
              <a:t>p.rank = 2 * p.tmp </a:t>
            </a:r>
          </a:p>
        </p:txBody>
      </p:sp>
      <p:grpSp>
        <p:nvGrpSpPr>
          <p:cNvPr id="2126" name="Group 2125"/>
          <p:cNvGrpSpPr/>
          <p:nvPr/>
        </p:nvGrpSpPr>
        <p:grpSpPr>
          <a:xfrm>
            <a:off x="23647754" y="21012986"/>
            <a:ext cx="7277100" cy="466130"/>
            <a:chOff x="2209800" y="5901035"/>
            <a:chExt cx="7277100" cy="466130"/>
          </a:xfrm>
        </p:grpSpPr>
        <p:sp>
          <p:nvSpPr>
            <p:cNvPr id="2127" name="TextBox 2126"/>
            <p:cNvSpPr txBox="1"/>
            <p:nvPr/>
          </p:nvSpPr>
          <p:spPr>
            <a:xfrm>
              <a:off x="2209800" y="5905500"/>
              <a:ext cx="304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Gadugi" charset="0"/>
                  <a:cs typeface="Gadugi" charset="0"/>
                </a:rPr>
                <a:t>(programmable)</a:t>
              </a:r>
            </a:p>
          </p:txBody>
        </p:sp>
        <p:sp>
          <p:nvSpPr>
            <p:cNvPr id="2128" name="TextBox 2127"/>
            <p:cNvSpPr txBox="1"/>
            <p:nvPr/>
          </p:nvSpPr>
          <p:spPr>
            <a:xfrm>
              <a:off x="6438900" y="5901035"/>
              <a:ext cx="304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Gadugi" charset="0"/>
                  <a:cs typeface="Gadugi" charset="0"/>
                </a:rPr>
                <a:t>(fixed logic)</a:t>
              </a:r>
            </a:p>
          </p:txBody>
        </p:sp>
      </p:grpSp>
      <p:sp>
        <p:nvSpPr>
          <p:cNvPr id="2130" name="Rounded Rectangle 2129"/>
          <p:cNvSpPr/>
          <p:nvPr/>
        </p:nvSpPr>
        <p:spPr>
          <a:xfrm>
            <a:off x="23088600" y="21576893"/>
            <a:ext cx="8907673" cy="1201120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cs typeface="Gadugi" charset="0"/>
              </a:rPr>
              <a:t>Rank computation is a packet transaction</a:t>
            </a:r>
          </a:p>
          <a:p>
            <a:pPr algn="ctr"/>
            <a:r>
              <a:rPr lang="en-US" sz="3600" dirty="0">
                <a:latin typeface="Gadugi" charset="0"/>
                <a:cs typeface="Gadugi" charset="0"/>
              </a:rPr>
              <a:t>(e.g., WFQ, strict priorities, shaping)</a:t>
            </a:r>
          </a:p>
        </p:txBody>
      </p:sp>
      <p:sp>
        <p:nvSpPr>
          <p:cNvPr id="2131" name="Rounded Rectangle 2130"/>
          <p:cNvSpPr/>
          <p:nvPr/>
        </p:nvSpPr>
        <p:spPr>
          <a:xfrm>
            <a:off x="23317200" y="22923914"/>
            <a:ext cx="8295430" cy="1183124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Generalizes to hierarchical scheduling)</a:t>
            </a:r>
          </a:p>
        </p:txBody>
      </p:sp>
      <p:sp>
        <p:nvSpPr>
          <p:cNvPr id="2132" name="Rounded Rectangle 2131"/>
          <p:cNvSpPr/>
          <p:nvPr/>
        </p:nvSpPr>
        <p:spPr>
          <a:xfrm>
            <a:off x="23052776" y="25014679"/>
            <a:ext cx="8986023" cy="5846321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3" name="Title 1"/>
          <p:cNvSpPr txBox="1">
            <a:spLocks/>
          </p:cNvSpPr>
          <p:nvPr/>
        </p:nvSpPr>
        <p:spPr>
          <a:xfrm>
            <a:off x="23549781" y="24917400"/>
            <a:ext cx="8536702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>
                <a:solidFill>
                  <a:srgbClr val="C00000"/>
                </a:solidFill>
                <a:latin typeface="Gadugi"/>
              </a:rPr>
              <a:t>Hardware implementation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73161" y="25664413"/>
            <a:ext cx="6949010" cy="3350710"/>
          </a:xfrm>
          <a:prstGeom prst="rect">
            <a:avLst/>
          </a:prstGeom>
        </p:spPr>
      </p:pic>
      <p:sp>
        <p:nvSpPr>
          <p:cNvPr id="2188" name="Rounded Rectangle 2187"/>
          <p:cNvSpPr/>
          <p:nvPr/>
        </p:nvSpPr>
        <p:spPr>
          <a:xfrm>
            <a:off x="23164800" y="29291334"/>
            <a:ext cx="8727121" cy="1103964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cs typeface="Gadugi" charset="0"/>
              </a:rPr>
              <a:t>Meets timing </a:t>
            </a:r>
            <a:r>
              <a:rPr lang="en-US" sz="3600" dirty="0" smtClean="0">
                <a:latin typeface="Gadugi" charset="0"/>
                <a:cs typeface="Gadugi" charset="0"/>
              </a:rPr>
              <a:t>@ 1 </a:t>
            </a:r>
            <a:r>
              <a:rPr lang="en-US" sz="3600" dirty="0">
                <a:latin typeface="Gadugi" charset="0"/>
                <a:cs typeface="Gadugi" charset="0"/>
              </a:rPr>
              <a:t>GHz, 4% area overhead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2642" y="3294256"/>
            <a:ext cx="2498158" cy="13989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3960" y="3473231"/>
            <a:ext cx="3962399" cy="137405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949" y="12336340"/>
            <a:ext cx="7847213" cy="3539161"/>
          </a:xfrm>
          <a:prstGeom prst="rect">
            <a:avLst/>
          </a:prstGeom>
        </p:spPr>
      </p:pic>
      <p:sp>
        <p:nvSpPr>
          <p:cNvPr id="224" name="Rounded Rectangle 223"/>
          <p:cNvSpPr/>
          <p:nvPr/>
        </p:nvSpPr>
        <p:spPr>
          <a:xfrm>
            <a:off x="12420600" y="15790008"/>
            <a:ext cx="9226808" cy="1164167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Atom = action unit + state</a:t>
            </a:r>
          </a:p>
          <a:p>
            <a:pPr algn="ctr"/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A router’s atoms form its 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instruction set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655505" y="6305902"/>
            <a:ext cx="8864600" cy="3092537"/>
          </a:xfrm>
          <a:prstGeom prst="rect">
            <a:avLst/>
          </a:prstGeom>
        </p:spPr>
      </p:pic>
      <p:sp>
        <p:nvSpPr>
          <p:cNvPr id="226" name="Rounded Rectangle 225"/>
          <p:cNvSpPr/>
          <p:nvPr/>
        </p:nvSpPr>
        <p:spPr>
          <a:xfrm>
            <a:off x="13916398" y="9423192"/>
            <a:ext cx="6235211" cy="1100666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Gadugi" charset="0"/>
                <a:cs typeface="Gadugi" charset="0"/>
              </a:rPr>
              <a:t>Program in C-like DSL,</a:t>
            </a:r>
          </a:p>
          <a:p>
            <a:pPr algn="ctr"/>
            <a:r>
              <a:rPr lang="en-US" sz="3600" dirty="0" smtClean="0">
                <a:latin typeface="Gadugi" charset="0"/>
                <a:cs typeface="Gadugi" charset="0"/>
              </a:rPr>
              <a:t> compile to run at line-rate</a:t>
            </a:r>
          </a:p>
        </p:txBody>
      </p:sp>
    </p:spTree>
    <p:extLst>
      <p:ext uri="{BB962C8B-B14F-4D97-AF65-F5344CB8AC3E}">
        <p14:creationId xmlns:p14="http://schemas.microsoft.com/office/powerpoint/2010/main" val="255807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1371</TotalTime>
  <Words>509</Words>
  <Application>Microsoft Macintosh PowerPoint</Application>
  <PresentationFormat>Custom</PresentationFormat>
  <Paragraphs>161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Gadugi</vt:lpstr>
      <vt:lpstr>Arial</vt:lpstr>
      <vt:lpstr>Office Theme</vt:lpstr>
      <vt:lpstr>think-cell Slide</vt:lpstr>
      <vt:lpstr>PowerPoint Presentation</vt:lpstr>
    </vt:vector>
  </TitlesOfParts>
  <Company>Abbott Laboratories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Packet Transactions: Programming the Data Plane at Line Rate</dc:title>
  <dc:creator>Dondapati, Tejaswi</dc:creator>
  <cp:lastModifiedBy>Microsoft Office User</cp:lastModifiedBy>
  <cp:revision>329</cp:revision>
  <cp:lastPrinted>2015-11-18T19:46:51Z</cp:lastPrinted>
  <dcterms:created xsi:type="dcterms:W3CDTF">2015-11-18T16:41:48Z</dcterms:created>
  <dcterms:modified xsi:type="dcterms:W3CDTF">2016-07-09T18:03:48Z</dcterms:modified>
</cp:coreProperties>
</file>

<file path=docProps/thumbnail.jpeg>
</file>